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8" r:id="rId2"/>
    <p:sldId id="280" r:id="rId3"/>
    <p:sldId id="270" r:id="rId4"/>
    <p:sldId id="268" r:id="rId5"/>
    <p:sldId id="264" r:id="rId6"/>
    <p:sldId id="279" r:id="rId7"/>
    <p:sldId id="260" r:id="rId8"/>
    <p:sldId id="272" r:id="rId9"/>
    <p:sldId id="259" r:id="rId10"/>
    <p:sldId id="281" r:id="rId11"/>
    <p:sldId id="274" r:id="rId12"/>
    <p:sldId id="285" r:id="rId13"/>
    <p:sldId id="282" r:id="rId14"/>
    <p:sldId id="258" r:id="rId15"/>
    <p:sldId id="275" r:id="rId16"/>
    <p:sldId id="283" r:id="rId17"/>
    <p:sldId id="284" r:id="rId18"/>
    <p:sldId id="276" r:id="rId19"/>
    <p:sldId id="263" r:id="rId20"/>
    <p:sldId id="265" r:id="rId21"/>
    <p:sldId id="273" r:id="rId22"/>
    <p:sldId id="267" r:id="rId23"/>
    <p:sldId id="26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8ED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8" autoAdjust="0"/>
    <p:restoredTop sz="94660"/>
  </p:normalViewPr>
  <p:slideViewPr>
    <p:cSldViewPr>
      <p:cViewPr varScale="1">
        <p:scale>
          <a:sx n="67" d="100"/>
          <a:sy n="67" d="100"/>
        </p:scale>
        <p:origin x="43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самостоятельно играет роль</c:v>
                </c:pt>
                <c:pt idx="1">
                  <c:v>играет роль  с помощью взрослого</c:v>
                </c:pt>
                <c:pt idx="2">
                  <c:v>не играет отрицательные роли</c:v>
                </c:pt>
                <c:pt idx="3">
                  <c:v>только зритель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94DC-4A19-A595-646078A1567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начало работы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самостоятельно играет роль</c:v>
                </c:pt>
                <c:pt idx="1">
                  <c:v>играет роль  с помощью взрослого</c:v>
                </c:pt>
                <c:pt idx="2">
                  <c:v>не играет отрицательные роли</c:v>
                </c:pt>
                <c:pt idx="3">
                  <c:v>только зритель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22.2</c:v>
                </c:pt>
                <c:pt idx="1">
                  <c:v>50</c:v>
                </c:pt>
                <c:pt idx="2">
                  <c:v>16.7</c:v>
                </c:pt>
                <c:pt idx="3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DC-4A19-A595-646078A1567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конец работы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самостоятельно играет роль</c:v>
                </c:pt>
                <c:pt idx="1">
                  <c:v>играет роль  с помощью взрослого</c:v>
                </c:pt>
                <c:pt idx="2">
                  <c:v>не играет отрицательные роли</c:v>
                </c:pt>
                <c:pt idx="3">
                  <c:v>только зритель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83.3</c:v>
                </c:pt>
                <c:pt idx="1">
                  <c:v>16.7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DC-4A19-A595-646078A156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7482752"/>
        <c:axId val="67484288"/>
        <c:axId val="0"/>
      </c:bar3DChart>
      <c:catAx>
        <c:axId val="67482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7484288"/>
        <c:crosses val="autoZero"/>
        <c:auto val="1"/>
        <c:lblAlgn val="ctr"/>
        <c:lblOffset val="100"/>
        <c:noMultiLvlLbl val="0"/>
      </c:catAx>
      <c:valAx>
        <c:axId val="674842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482752"/>
        <c:crosses val="autoZero"/>
        <c:crossBetween val="between"/>
      </c:valAx>
      <c:spPr>
        <a:noFill/>
        <a:ln w="25404">
          <a:noFill/>
        </a:ln>
      </c:spPr>
    </c:plotArea>
    <c:legend>
      <c:legendPos val="r"/>
      <c:legendEntry>
        <c:idx val="0"/>
        <c:delete val="1"/>
      </c:legendEntry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1E43-A8FD-4C48-BF38-2AC8134C4DFB}" type="datetimeFigureOut">
              <a:rPr lang="ru-RU" smtClean="0"/>
              <a:pPr/>
              <a:t>05.02.2018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1F5B18-6C26-469E-802E-239529811B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11F1E43-A8FD-4C48-BF38-2AC8134C4DFB}" type="datetimeFigureOut">
              <a:rPr lang="ru-RU" smtClean="0"/>
              <a:pPr/>
              <a:t>05.02.2018</a:t>
            </a:fld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1F5B18-6C26-469E-802E-239529811B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1E43-A8FD-4C48-BF38-2AC8134C4DFB}" type="datetimeFigureOut">
              <a:rPr lang="ru-RU" smtClean="0"/>
              <a:pPr/>
              <a:t>05.02.2018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1F5B18-6C26-469E-802E-239529811B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1E43-A8FD-4C48-BF38-2AC8134C4DFB}" type="datetimeFigureOut">
              <a:rPr lang="ru-RU" smtClean="0"/>
              <a:pPr/>
              <a:t>05.02.2018</a:t>
            </a:fld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1F5B18-6C26-469E-802E-239529811B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1E43-A8FD-4C48-BF38-2AC8134C4DFB}" type="datetimeFigureOut">
              <a:rPr lang="ru-RU" smtClean="0"/>
              <a:pPr/>
              <a:t>05.02.2018</a:t>
            </a:fld>
            <a:endParaRPr lang="ru-RU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1F5B18-6C26-469E-802E-239529811B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E11F1E43-A8FD-4C48-BF38-2AC8134C4DFB}" type="datetimeFigureOut">
              <a:rPr lang="ru-RU" smtClean="0"/>
              <a:pPr/>
              <a:t>05.02.2018</a:t>
            </a:fld>
            <a:endParaRPr lang="ru-RU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1F5B18-6C26-469E-802E-239529811B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1E43-A8FD-4C48-BF38-2AC8134C4DFB}" type="datetimeFigureOut">
              <a:rPr lang="ru-RU" smtClean="0"/>
              <a:pPr/>
              <a:t>05.02.2018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5B18-6C26-469E-802E-239529811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1E43-A8FD-4C48-BF38-2AC8134C4DFB}" type="datetimeFigureOut">
              <a:rPr lang="ru-RU" smtClean="0"/>
              <a:pPr/>
              <a:t>05.02.2018</a:t>
            </a:fld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1F5B18-6C26-469E-802E-239529811B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1E43-A8FD-4C48-BF38-2AC8134C4DFB}" type="datetimeFigureOut">
              <a:rPr lang="ru-RU" smtClean="0"/>
              <a:pPr/>
              <a:t>05.02.2018</a:t>
            </a:fld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1F5B18-6C26-469E-802E-239529811B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1E43-A8FD-4C48-BF38-2AC8134C4DFB}" type="datetimeFigureOut">
              <a:rPr lang="ru-RU" smtClean="0"/>
              <a:pPr/>
              <a:t>05.02.2018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5B18-6C26-469E-802E-239529811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1E43-A8FD-4C48-BF38-2AC8134C4DFB}" type="datetimeFigureOut">
              <a:rPr lang="ru-RU" smtClean="0"/>
              <a:pPr/>
              <a:t>05.02.2018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F5B18-6C26-469E-802E-239529811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F1E43-A8FD-4C48-BF38-2AC8134C4DFB}" type="datetimeFigureOut">
              <a:rPr lang="ru-RU" smtClean="0"/>
              <a:pPr/>
              <a:t>05.02.2018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F5B18-6C26-469E-802E-239529811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split orient="vert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Tekstury-0057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472" y="428604"/>
            <a:ext cx="78581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Педагогический проект на тему:</a:t>
            </a:r>
          </a:p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 «В театр играем - речь развиваем»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5004047" y="4581128"/>
            <a:ext cx="2592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4857760"/>
            <a:ext cx="8106694" cy="18466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cs typeface="Times New Roman" panose="02020603050405020304" pitchFamily="18" charset="0"/>
              </a:rPr>
              <a:t>Подготовила воспитатель 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cs typeface="Times New Roman" panose="02020603050405020304" pitchFamily="18" charset="0"/>
              </a:rPr>
              <a:t>подготовительной группы: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cs typeface="Times New Roman" panose="02020603050405020304" pitchFamily="18" charset="0"/>
              </a:rPr>
              <a:t>Михайлова Наталия Ивановна </a:t>
            </a:r>
            <a:endParaRPr lang="ru-RU" sz="2000" b="1" dirty="0">
              <a:solidFill>
                <a:srgbClr val="FFFF00"/>
              </a:solidFill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20180201_1534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1357298"/>
            <a:ext cx="6143668" cy="455597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8392445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000b_13416285571811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817"/>
            <a:ext cx="9144000" cy="6863817"/>
          </a:xfrm>
          <a:prstGeom prst="rect">
            <a:avLst/>
          </a:prstGeom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4429124" y="2643182"/>
            <a:ext cx="321471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Times New Roman" pitchFamily="18" charset="0"/>
                <a:cs typeface="Arial" pitchFamily="34" charset="0"/>
              </a:rPr>
              <a:t>«Духовная жизнь ребенка полна лишь тогда, когда он живет в мире</a:t>
            </a:r>
            <a:r>
              <a:rPr kumimoji="0" lang="ru-RU" sz="2000" b="1" i="1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Times New Roman" pitchFamily="18" charset="0"/>
                <a:cs typeface="Arial" pitchFamily="34" charset="0"/>
              </a:rPr>
              <a:t>сказок, творчества,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Times New Roman" pitchFamily="18" charset="0"/>
                <a:cs typeface="Arial" pitchFamily="34" charset="0"/>
              </a:rPr>
              <a:t>воображения, фантазии, а без этого он засушенный цветок».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Times New Roman" pitchFamily="18" charset="0"/>
                <a:cs typeface="Arial" pitchFamily="34" charset="0"/>
              </a:rPr>
              <a:t>В. Сухомлинский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5" name="Рисунок 4" descr="Vasilij-Suhomlinskij-672x8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2214554"/>
            <a:ext cx="3000396" cy="384872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000b_13416285571811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14612" y="1285860"/>
            <a:ext cx="37147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Constantia" pitchFamily="18" charset="0"/>
                <a:cs typeface="Times New Roman" panose="02020603050405020304" pitchFamily="18" charset="0"/>
              </a:rPr>
              <a:t>Проблема</a:t>
            </a:r>
            <a:r>
              <a:rPr lang="ru-RU" sz="2800" b="1" i="1" dirty="0" smtClean="0">
                <a:solidFill>
                  <a:srgbClr val="FF0000"/>
                </a:solidFill>
                <a:latin typeface="Constantia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Constantia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i="1" dirty="0">
                <a:solidFill>
                  <a:srgbClr val="FF0000"/>
                </a:solidFill>
                <a:latin typeface="Constantia" pitchFamily="18" charset="0"/>
                <a:cs typeface="Times New Roman" panose="02020603050405020304" pitchFamily="18" charset="0"/>
              </a:rPr>
              <a:t>решение которой направлен проект</a:t>
            </a:r>
            <a:endParaRPr lang="ru-RU" sz="2800" i="1" dirty="0">
              <a:solidFill>
                <a:srgbClr val="FF0000"/>
              </a:solidFill>
              <a:latin typeface="Constantia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3108" y="3071810"/>
            <a:ext cx="5357850" cy="3046988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B050"/>
                </a:solidFill>
                <a:latin typeface="Constantia" pitchFamily="18" charset="0"/>
                <a:cs typeface="Times New Roman" panose="02020603050405020304" pitchFamily="18" charset="0"/>
              </a:rPr>
              <a:t>Несмотря на то, что сегодня дети находится в информационном обществе, они часто испытывают трудности в общении </a:t>
            </a:r>
            <a:r>
              <a:rPr lang="ru-RU" sz="2400" b="1" i="1" dirty="0" smtClean="0">
                <a:solidFill>
                  <a:srgbClr val="00B050"/>
                </a:solidFill>
                <a:latin typeface="Constantia" pitchFamily="18" charset="0"/>
                <a:cs typeface="Times New Roman" panose="02020603050405020304" pitchFamily="18" charset="0"/>
              </a:rPr>
              <a:t>со сверстниками</a:t>
            </a:r>
            <a:r>
              <a:rPr lang="ru-RU" sz="2400" b="1" i="1" dirty="0">
                <a:solidFill>
                  <a:srgbClr val="00B050"/>
                </a:solidFill>
                <a:latin typeface="Constantia" pitchFamily="18" charset="0"/>
                <a:cs typeface="Times New Roman" panose="02020603050405020304" pitchFamily="18" charset="0"/>
              </a:rPr>
              <a:t>. Театрализованная </a:t>
            </a:r>
            <a:r>
              <a:rPr lang="ru-RU" sz="2400" b="1" i="1" dirty="0" smtClean="0">
                <a:solidFill>
                  <a:srgbClr val="00B050"/>
                </a:solidFill>
                <a:latin typeface="Constantia" pitchFamily="18" charset="0"/>
                <a:cs typeface="Times New Roman" panose="02020603050405020304" pitchFamily="18" charset="0"/>
              </a:rPr>
              <a:t> деятельность  позволяет решать эту </a:t>
            </a:r>
            <a:r>
              <a:rPr lang="ru-RU" sz="2400" b="1" i="1" dirty="0">
                <a:solidFill>
                  <a:srgbClr val="00B050"/>
                </a:solidFill>
                <a:latin typeface="Constantia" pitchFamily="18" charset="0"/>
                <a:cs typeface="Times New Roman" panose="02020603050405020304" pitchFamily="18" charset="0"/>
              </a:rPr>
              <a:t>проблему.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000b_13416285571811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1285860"/>
            <a:ext cx="6141368" cy="1458310"/>
          </a:xfrm>
        </p:spPr>
        <p:txBody>
          <a:bodyPr>
            <a:normAutofit/>
          </a:bodyPr>
          <a:lstStyle/>
          <a:p>
            <a:pPr algn="ctr"/>
            <a:r>
              <a:rPr lang="ru-RU" sz="3200" b="1" cap="none" dirty="0" smtClean="0">
                <a:solidFill>
                  <a:srgbClr val="FF0000"/>
                </a:solidFill>
                <a:latin typeface="Constantia" pitchFamily="18" charset="0"/>
              </a:rPr>
              <a:t>Актуальность </a:t>
            </a:r>
            <a:endParaRPr lang="ru-RU" sz="3200" b="1" cap="none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5984" y="2143116"/>
            <a:ext cx="5000660" cy="4851857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i="1" dirty="0">
                <a:solidFill>
                  <a:schemeClr val="bg1"/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Constantia" pitchFamily="18" charset="0"/>
                <a:cs typeface="Times New Roman" pitchFamily="18" charset="0"/>
              </a:rPr>
              <a:t>Актуальность работы видна в том, что театрализованная деятельность помогает решить одну из важнейших задач - развитие речи, так как в процессе театрализованной игры незаметно активизируется словарь ребенка, совершенствуется звуковая культура его речи, ее интонационный строй.</a:t>
            </a:r>
            <a:r>
              <a:rPr lang="ru-RU" sz="2000" b="1" dirty="0">
                <a:solidFill>
                  <a:srgbClr val="00B0F0"/>
                </a:solidFill>
                <a:latin typeface="Constantia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00B0F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00b_13416285571811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57422" y="1214422"/>
            <a:ext cx="48577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Цель:</a:t>
            </a:r>
            <a:r>
              <a:rPr lang="ru-RU" sz="1600" b="1" dirty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FF0000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7030A0"/>
                </a:solidFill>
                <a:latin typeface="Constantia" pitchFamily="18" charset="0"/>
              </a:rPr>
              <a:t>Совершенствовать </a:t>
            </a:r>
            <a:r>
              <a:rPr lang="ru-RU" sz="1600" b="1" dirty="0">
                <a:solidFill>
                  <a:srgbClr val="7030A0"/>
                </a:solidFill>
                <a:latin typeface="Constantia" pitchFamily="18" charset="0"/>
              </a:rPr>
              <a:t>диалогическую форму речи  у детей </a:t>
            </a:r>
            <a:r>
              <a:rPr lang="ru-RU" sz="1600" b="1" dirty="0" smtClean="0">
                <a:solidFill>
                  <a:srgbClr val="7030A0"/>
                </a:solidFill>
                <a:latin typeface="Constantia" pitchFamily="18" charset="0"/>
              </a:rPr>
              <a:t>6-7  лет через  </a:t>
            </a:r>
            <a:r>
              <a:rPr lang="ru-RU" sz="1600" b="1" dirty="0">
                <a:solidFill>
                  <a:srgbClr val="7030A0"/>
                </a:solidFill>
                <a:latin typeface="Constantia" pitchFamily="18" charset="0"/>
              </a:rPr>
              <a:t>театрализованную деятельность</a:t>
            </a:r>
            <a:br>
              <a:rPr lang="ru-RU" sz="1600" b="1" dirty="0">
                <a:solidFill>
                  <a:srgbClr val="7030A0"/>
                </a:solidFill>
                <a:latin typeface="Constantia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Задачи</a:t>
            </a:r>
            <a:r>
              <a:rPr lang="ru-RU" sz="2400" b="1" dirty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:</a:t>
            </a:r>
            <a:r>
              <a:rPr lang="ru-RU" sz="1600" b="1" dirty="0">
                <a:solidFill>
                  <a:srgbClr val="7030A0"/>
                </a:solidFill>
                <a:latin typeface="Constantia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7030A0"/>
                </a:solidFill>
                <a:latin typeface="Constantia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7030A0"/>
                </a:solidFill>
                <a:latin typeface="Constantia" pitchFamily="18" charset="0"/>
                <a:cs typeface="Times New Roman" pitchFamily="18" charset="0"/>
              </a:rPr>
              <a:t>1. </a:t>
            </a:r>
            <a:r>
              <a:rPr lang="ru-RU" sz="1600" b="1" dirty="0">
                <a:solidFill>
                  <a:srgbClr val="7030A0"/>
                </a:solidFill>
                <a:latin typeface="Constantia" pitchFamily="18" charset="0"/>
              </a:rPr>
              <a:t>Подобрать игры, дидактические материалы, литературные произведения для организации работы пол развитию диалогической речи.</a:t>
            </a:r>
            <a:br>
              <a:rPr lang="ru-RU" sz="1600" b="1" dirty="0">
                <a:solidFill>
                  <a:srgbClr val="7030A0"/>
                </a:solidFill>
                <a:latin typeface="Constantia" pitchFamily="18" charset="0"/>
              </a:rPr>
            </a:br>
            <a:r>
              <a:rPr lang="ru-RU" sz="1600" b="1" dirty="0">
                <a:solidFill>
                  <a:srgbClr val="7030A0"/>
                </a:solidFill>
                <a:latin typeface="Constantia" pitchFamily="18" charset="0"/>
              </a:rPr>
              <a:t>2.Активизировать деятельность детей в ходе их привлечения в театрализованную деятельность.</a:t>
            </a:r>
            <a:br>
              <a:rPr lang="ru-RU" sz="1600" b="1" dirty="0">
                <a:solidFill>
                  <a:srgbClr val="7030A0"/>
                </a:solidFill>
                <a:latin typeface="Constantia" pitchFamily="18" charset="0"/>
              </a:rPr>
            </a:br>
            <a:r>
              <a:rPr lang="ru-RU" sz="1600" b="1" dirty="0">
                <a:solidFill>
                  <a:srgbClr val="7030A0"/>
                </a:solidFill>
                <a:latin typeface="Constantia" pitchFamily="18" charset="0"/>
              </a:rPr>
              <a:t>3. Формировать умение детей навык взаимодействия со сверстниками.</a:t>
            </a:r>
            <a:br>
              <a:rPr lang="ru-RU" sz="1600" b="1" dirty="0">
                <a:solidFill>
                  <a:srgbClr val="7030A0"/>
                </a:solidFill>
                <a:latin typeface="Constantia" pitchFamily="18" charset="0"/>
              </a:rPr>
            </a:br>
            <a:r>
              <a:rPr lang="ru-RU" sz="1600" b="1" dirty="0">
                <a:solidFill>
                  <a:srgbClr val="7030A0"/>
                </a:solidFill>
                <a:latin typeface="Constantia" pitchFamily="18" charset="0"/>
              </a:rPr>
              <a:t>4.Расширить взаимодействие с родителями воспитанников путем создания творческой мастерской, изготовления или подбора декораций, костюмов.</a:t>
            </a:r>
            <a:br>
              <a:rPr lang="ru-RU" sz="1600" b="1" dirty="0">
                <a:solidFill>
                  <a:srgbClr val="7030A0"/>
                </a:solidFill>
                <a:latin typeface="Constantia" pitchFamily="18" charset="0"/>
              </a:rPr>
            </a:br>
            <a:r>
              <a:rPr lang="ru-RU" sz="1600" b="1" dirty="0">
                <a:solidFill>
                  <a:srgbClr val="7030A0"/>
                </a:solidFill>
                <a:latin typeface="Constantia" pitchFamily="18" charset="0"/>
              </a:rPr>
              <a:t>5. Стимулировать развитие творческой активности детей и их родителей в театрализованной деятельности.</a:t>
            </a:r>
            <a:endParaRPr lang="ru-RU" sz="1600" dirty="0">
              <a:solidFill>
                <a:srgbClr val="7030A0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40153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00b_13416285571811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5984" y="2357430"/>
            <a:ext cx="500066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- 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При общении активно используют диалогическую  форму речи.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- Умеют поддерживать беседу.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- Развита  интонационная выразительность речи;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- Развита координация слова и движения;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- Сформированы  коммуникативные способности и навыки импровизации.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- Налажена взаимосвязь с родителями воспитанников: они помогают изготавливать или подобрать декорации, костюмы.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- Педагог и родители  компетентны в организации предметно – развивающей среды.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0299" y="1214422"/>
            <a:ext cx="4071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Constantia" pitchFamily="18" charset="0"/>
              </a:rPr>
              <a:t>Ожидаемый 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Constantia" pitchFamily="18" charset="0"/>
              </a:rPr>
              <a:t>результат: </a:t>
            </a:r>
            <a:endParaRPr lang="ru-RU" sz="2800" b="1" i="1" dirty="0">
              <a:solidFill>
                <a:srgbClr val="FF000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img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0298" y="1124744"/>
            <a:ext cx="59293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B050"/>
                </a:solidFill>
                <a:latin typeface="Constantia" pitchFamily="18" charset="0"/>
              </a:rPr>
              <a:t>Классификация </a:t>
            </a:r>
          </a:p>
          <a:p>
            <a:pPr algn="ctr"/>
            <a:r>
              <a:rPr lang="ru-RU" sz="3200" b="1" i="1" dirty="0" smtClean="0">
                <a:solidFill>
                  <a:srgbClr val="00B050"/>
                </a:solidFill>
                <a:latin typeface="Constantia" pitchFamily="18" charset="0"/>
              </a:rPr>
              <a:t>театрализованных игр: </a:t>
            </a:r>
          </a:p>
          <a:p>
            <a:pPr algn="ctr"/>
            <a:r>
              <a:rPr lang="ru-RU" sz="3200" b="1" i="1" dirty="0" smtClean="0">
                <a:solidFill>
                  <a:srgbClr val="00B050"/>
                </a:solidFill>
                <a:latin typeface="Constantia" pitchFamily="18" charset="0"/>
              </a:rPr>
              <a:t> </a:t>
            </a:r>
            <a:endParaRPr lang="ru-RU" sz="3200" b="1" i="1" dirty="0">
              <a:solidFill>
                <a:srgbClr val="00B050"/>
              </a:solidFill>
              <a:latin typeface="Constant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3174" y="2348880"/>
            <a:ext cx="62151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rgbClr val="0070C0"/>
                </a:solidFill>
                <a:latin typeface="Constantia" pitchFamily="18" charset="0"/>
              </a:rPr>
              <a:t>Игры-драматизации с пальчиками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rgbClr val="0070C0"/>
                </a:solidFill>
                <a:latin typeface="Constantia" pitchFamily="18" charset="0"/>
              </a:rPr>
              <a:t>Игры –драматизации с куклами би-ба-</a:t>
            </a:r>
            <a:r>
              <a:rPr lang="ru-RU" sz="2400" b="1" i="1" dirty="0" err="1" smtClean="0">
                <a:solidFill>
                  <a:srgbClr val="0070C0"/>
                </a:solidFill>
                <a:latin typeface="Constantia" pitchFamily="18" charset="0"/>
              </a:rPr>
              <a:t>бо</a:t>
            </a:r>
            <a:endParaRPr lang="ru-RU" sz="2400" b="1" i="1" dirty="0">
              <a:solidFill>
                <a:srgbClr val="0070C0"/>
              </a:solidFill>
              <a:latin typeface="Constantia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rgbClr val="0070C0"/>
                </a:solidFill>
                <a:latin typeface="Constantia" pitchFamily="18" charset="0"/>
              </a:rPr>
              <a:t>Игры –импровизации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rgbClr val="0070C0"/>
                </a:solidFill>
                <a:latin typeface="Constantia" pitchFamily="18" charset="0"/>
              </a:rPr>
              <a:t>Настольный театр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rgbClr val="0070C0"/>
                </a:solidFill>
                <a:latin typeface="Constantia" pitchFamily="18" charset="0"/>
              </a:rPr>
              <a:t>Настольный театр картинок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rgbClr val="0070C0"/>
                </a:solidFill>
                <a:latin typeface="Constantia" pitchFamily="18" charset="0"/>
              </a:rPr>
              <a:t>Теневой театр  </a:t>
            </a:r>
          </a:p>
          <a:p>
            <a:endParaRPr lang="ru-RU" sz="2400" b="1" i="1" dirty="0" smtClean="0">
              <a:solidFill>
                <a:srgbClr val="0070C0"/>
              </a:solidFill>
            </a:endParaRPr>
          </a:p>
          <a:p>
            <a:endParaRPr lang="ru-RU" sz="2400" b="1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155905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img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82482" y="500042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Участники проекта 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857488" y="1714488"/>
            <a:ext cx="2372860" cy="15455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Старший воспитатель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000760" y="1785926"/>
            <a:ext cx="2435882" cy="15022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Музыкальный руководитель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143108" y="3643314"/>
            <a:ext cx="2088232" cy="1366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Педагоги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 flipH="1">
            <a:off x="4643438" y="4643446"/>
            <a:ext cx="1944216" cy="13672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Дети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929454" y="3714752"/>
            <a:ext cx="1944216" cy="1366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Родители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07504" y="0"/>
            <a:ext cx="8534846" cy="25649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100" i="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 algn="just">
              <a:buNone/>
            </a:pPr>
            <a:endParaRPr lang="ru-RU" sz="2800" i="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571480"/>
            <a:ext cx="578647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7030A0"/>
                </a:solidFill>
                <a:latin typeface="Constantia" pitchFamily="18" charset="0"/>
                <a:cs typeface="Times New Roman" panose="02020603050405020304" pitchFamily="18" charset="0"/>
              </a:rPr>
              <a:t>Подготовительный  этап </a:t>
            </a:r>
            <a:endParaRPr lang="ru-RU" sz="2400" b="1" i="1" dirty="0" smtClean="0">
              <a:solidFill>
                <a:srgbClr val="7030A0"/>
              </a:solidFill>
              <a:latin typeface="Constantia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1. Выявить уровень </a:t>
            </a:r>
            <a:r>
              <a:rPr lang="ru-RU" sz="2000" b="1" i="1" dirty="0" err="1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 творческих способностей у детей на начало </a:t>
            </a:r>
            <a:r>
              <a:rPr lang="ru-RU" sz="2000" b="1" i="1" dirty="0" smtClean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проекта.</a:t>
            </a: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2. Изучить литературу по теме </a:t>
            </a:r>
            <a:r>
              <a:rPr lang="ru-RU" sz="2000" b="1" i="1" dirty="0" smtClean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проекта</a:t>
            </a: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3. Работа с </a:t>
            </a:r>
            <a:r>
              <a:rPr lang="ru-RU" sz="2000" b="1" i="1" dirty="0" smtClean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родителями.</a:t>
            </a: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4.</a:t>
            </a: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  Донести до родителей важность темы о театрализованной деятельности </a:t>
            </a:r>
            <a:r>
              <a:rPr lang="ru-RU" sz="2000" b="1" i="1" dirty="0" smtClean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детей.</a:t>
            </a: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5. </a:t>
            </a: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Выявить их заинтересованность в пополнении театрального уголка, их способностей в той или иной области </a:t>
            </a:r>
            <a:r>
              <a:rPr lang="ru-RU" sz="2000" b="1" i="1" dirty="0" smtClean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рукоделия.</a:t>
            </a: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i="1" dirty="0" smtClean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6. </a:t>
            </a: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Провести беседы, консультации, оформить папки-передвижки по теме </a:t>
            </a:r>
            <a:r>
              <a:rPr lang="ru-RU" sz="2000" b="1" i="1" dirty="0" smtClean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проекта.</a:t>
            </a: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7. </a:t>
            </a:r>
            <a:r>
              <a:rPr lang="ru-RU" sz="2000" b="1" i="1" dirty="0">
                <a:solidFill>
                  <a:srgbClr val="0070C0"/>
                </a:solidFill>
                <a:latin typeface="Constantia" pitchFamily="18" charset="0"/>
                <a:cs typeface="Times New Roman" panose="02020603050405020304" pitchFamily="18" charset="0"/>
              </a:rPr>
              <a:t> Пополнение методической  копилки по теме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407240091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20180202_1129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714356"/>
            <a:ext cx="3809993" cy="2857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34f22d74f57461db61faa5da2f98d5bc-V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372" y="2857496"/>
            <a:ext cx="4667282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luchik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694" y="0"/>
            <a:ext cx="3333263" cy="2928958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571480"/>
            <a:ext cx="814393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i="1" dirty="0" smtClean="0">
              <a:solidFill>
                <a:srgbClr val="0070C0"/>
              </a:solidFill>
              <a:latin typeface="Constantia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Constantia" pitchFamily="18" charset="0"/>
              </a:rPr>
              <a:t>Работа с родителями:</a:t>
            </a:r>
          </a:p>
          <a:p>
            <a:pPr algn="ctr"/>
            <a:endParaRPr lang="ru-RU" sz="2800" b="1" i="1" dirty="0" smtClean="0">
              <a:solidFill>
                <a:srgbClr val="0070C0"/>
              </a:solidFill>
              <a:latin typeface="Constantia" pitchFamily="18" charset="0"/>
            </a:endParaRPr>
          </a:p>
          <a:p>
            <a:pPr algn="ctr"/>
            <a:endParaRPr lang="ru-RU" sz="2800" b="1" i="1" dirty="0" smtClean="0">
              <a:solidFill>
                <a:srgbClr val="0070C0"/>
              </a:solidFill>
              <a:latin typeface="Constant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800" b="1" i="1" dirty="0" smtClean="0">
                <a:solidFill>
                  <a:srgbClr val="FFFF00"/>
                </a:solidFill>
                <a:latin typeface="Constantia" pitchFamily="18" charset="0"/>
              </a:rPr>
              <a:t> </a:t>
            </a:r>
            <a:r>
              <a:rPr lang="ru-RU" sz="2800" b="1" i="1" dirty="0" smtClean="0">
                <a:solidFill>
                  <a:srgbClr val="FFFF00"/>
                </a:solidFill>
              </a:rPr>
              <a:t>Консультация «Своеобразие детского диалога»</a:t>
            </a:r>
          </a:p>
          <a:p>
            <a:pPr>
              <a:buFont typeface="Wingdings" pitchFamily="2" charset="2"/>
              <a:buChar char="v"/>
            </a:pPr>
            <a:r>
              <a:rPr lang="ru-RU" sz="2800" b="1" i="1" dirty="0" smtClean="0">
                <a:solidFill>
                  <a:srgbClr val="FFFF00"/>
                </a:solidFill>
              </a:rPr>
              <a:t>Семинар «Как организовать игру- драматизацию»</a:t>
            </a:r>
          </a:p>
          <a:p>
            <a:pPr>
              <a:buFont typeface="Wingdings" pitchFamily="2" charset="2"/>
              <a:buChar char="v"/>
            </a:pPr>
            <a:r>
              <a:rPr lang="ru-RU" sz="2800" b="1" i="1" dirty="0" smtClean="0">
                <a:solidFill>
                  <a:srgbClr val="FFFF00"/>
                </a:solidFill>
              </a:rPr>
              <a:t>Изготовление кукол бибабо для организации театра за ширмой  в самостоятельной деятельности детей</a:t>
            </a:r>
          </a:p>
          <a:p>
            <a:pPr>
              <a:buFont typeface="Wingdings" pitchFamily="2" charset="2"/>
              <a:buChar char="v"/>
            </a:pPr>
            <a:r>
              <a:rPr lang="ru-RU" sz="2800" b="1" i="1" dirty="0" smtClean="0">
                <a:solidFill>
                  <a:srgbClr val="FFFF00"/>
                </a:solidFill>
              </a:rPr>
              <a:t>Совместная организация «Дня сказок»</a:t>
            </a:r>
          </a:p>
          <a:p>
            <a:endParaRPr lang="ru-RU" sz="28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sz="2800" b="1" i="1" dirty="0">
              <a:solidFill>
                <a:srgbClr val="FFFF00"/>
              </a:solidFill>
              <a:latin typeface="Constantia" pitchFamily="18" charset="0"/>
            </a:endParaRPr>
          </a:p>
        </p:txBody>
      </p:sp>
      <p:pic>
        <p:nvPicPr>
          <p:cNvPr id="5" name="Рисунок 4" descr="luchik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192" y="0"/>
            <a:ext cx="2806808" cy="2071702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IMG-21e7d6460e5f123cf49048297ac030bf-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285728"/>
            <a:ext cx="4857784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3767f1ab5f7eb4f780c1e3ca37273c7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4143380"/>
            <a:ext cx="3500462" cy="2496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039368ffaaaea7969fcf3496bd3a964d.jp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190" y="4143380"/>
            <a:ext cx="3429024" cy="2570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3024336" cy="3384376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2976" y="285728"/>
            <a:ext cx="718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latin typeface="Constantia" pitchFamily="18" charset="0"/>
              </a:rPr>
              <a:t>Театр сделанный своими руками </a:t>
            </a:r>
            <a:endParaRPr lang="ru-RU" b="1" i="1" dirty="0">
              <a:solidFill>
                <a:srgbClr val="0070C0"/>
              </a:solidFill>
              <a:latin typeface="Constantia" pitchFamily="18" charset="0"/>
            </a:endParaRPr>
          </a:p>
        </p:txBody>
      </p:sp>
      <p:pic>
        <p:nvPicPr>
          <p:cNvPr id="8" name="Рисунок 7" descr="20180202_1033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15462">
            <a:off x="397631" y="1064510"/>
            <a:ext cx="2691542" cy="2018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20180202_1128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8162" y="3643314"/>
            <a:ext cx="3333772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G_20170911_1107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29190" y="3643313"/>
            <a:ext cx="3643338" cy="2563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 descr="карт22"/>
          <p:cNvPicPr>
            <a:picLocks noChangeAspect="1" noChangeArrowheads="1"/>
          </p:cNvPicPr>
          <p:nvPr/>
        </p:nvPicPr>
        <p:blipFill>
          <a:blip r:embed="rId6" cstate="print"/>
          <a:srcRect l="2763" t="8295" r="5182" b="13824"/>
          <a:stretch>
            <a:fillRect/>
          </a:stretch>
        </p:blipFill>
        <p:spPr bwMode="auto">
          <a:xfrm>
            <a:off x="3428991" y="1285860"/>
            <a:ext cx="2716561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etsad-260434-145420874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61785">
            <a:off x="6343391" y="1059243"/>
            <a:ext cx="2568815" cy="1924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2" cy="882336"/>
          </a:xfrm>
        </p:spPr>
        <p:txBody>
          <a:bodyPr>
            <a:normAutofit/>
          </a:bodyPr>
          <a:lstStyle/>
          <a:p>
            <a:r>
              <a:rPr lang="ru-RU" cap="none" dirty="0" smtClean="0">
                <a:solidFill>
                  <a:srgbClr val="0070C0"/>
                </a:solidFill>
                <a:latin typeface="Constantia" pitchFamily="18" charset="0"/>
                <a:cs typeface="Times New Roman" pitchFamily="18" charset="0"/>
              </a:rPr>
              <a:t>Практический этап проводился на базе МБДОУ «Детский сад №12» г. Канаш</a:t>
            </a:r>
            <a:endParaRPr lang="ru-RU" cap="none" dirty="0">
              <a:solidFill>
                <a:srgbClr val="0070C0"/>
              </a:solidFill>
              <a:latin typeface="Constantia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00" y="677938"/>
            <a:ext cx="2357454" cy="2958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20180202_1147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3857628"/>
            <a:ext cx="342902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0" y="780203"/>
            <a:ext cx="3714776" cy="2648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8" y="3786190"/>
            <a:ext cx="3429024" cy="274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482903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0180202_1151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428604"/>
            <a:ext cx="3571868" cy="2678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180202_1035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4143380"/>
            <a:ext cx="3214710" cy="2411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20180202_11324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0100" y="3429000"/>
            <a:ext cx="3619492" cy="2714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admin\Desktop\20180201_15284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948" y="12501626"/>
            <a:ext cx="39319200" cy="29489400"/>
          </a:xfrm>
          <a:prstGeom prst="rect">
            <a:avLst/>
          </a:prstGeom>
          <a:noFill/>
        </p:spPr>
      </p:pic>
      <p:pic>
        <p:nvPicPr>
          <p:cNvPr id="9" name="Рисунок 8" descr="20180201_15284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4747618" y="681614"/>
            <a:ext cx="3738588" cy="2803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489428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20180202_1220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3571876"/>
            <a:ext cx="4095779" cy="3071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180202_1210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5131597" y="3583783"/>
            <a:ext cx="3524275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20180202_1212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71935" y="214290"/>
            <a:ext cx="3810027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20180202_1037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303582" y="553618"/>
            <a:ext cx="3286124" cy="2464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357166"/>
            <a:ext cx="3000396" cy="3409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fad93b3fbcc77cf85b3ddc88d4493daf-V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357166"/>
            <a:ext cx="2571768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0180202_11443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14414" y="3857628"/>
            <a:ext cx="3500462" cy="2625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b9d95bf8937fd777fbc27c127095ad8b-V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4" y="3643314"/>
            <a:ext cx="2500330" cy="2952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285728"/>
            <a:ext cx="8572560" cy="6357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772128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0000">
              <a:schemeClr val="accent2"/>
            </a:gs>
            <a:gs pos="100000">
              <a:schemeClr val="bg2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571480"/>
            <a:ext cx="585791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Constantia" pitchFamily="18" charset="0"/>
              </a:rPr>
              <a:t>Заключительный этап - 	</a:t>
            </a:r>
          </a:p>
          <a:p>
            <a:r>
              <a:rPr lang="ru-RU" b="1" i="1" dirty="0" smtClean="0">
                <a:solidFill>
                  <a:schemeClr val="tx2">
                    <a:lumMod val="25000"/>
                  </a:schemeClr>
                </a:solidFill>
                <a:latin typeface="Constantia" pitchFamily="18" charset="0"/>
              </a:rPr>
              <a:t/>
            </a:r>
            <a:br>
              <a:rPr lang="ru-RU" b="1" i="1" dirty="0" smtClean="0">
                <a:solidFill>
                  <a:schemeClr val="tx2">
                    <a:lumMod val="25000"/>
                  </a:schemeClr>
                </a:solidFill>
                <a:latin typeface="Constantia" pitchFamily="18" charset="0"/>
              </a:rPr>
            </a:br>
            <a:r>
              <a:rPr lang="ru-RU" b="1" i="1" dirty="0" smtClean="0">
                <a:solidFill>
                  <a:schemeClr val="tx2">
                    <a:lumMod val="25000"/>
                  </a:schemeClr>
                </a:solidFill>
                <a:latin typeface="Constantia" pitchFamily="18" charset="0"/>
              </a:rPr>
              <a:t>1</a:t>
            </a:r>
            <a:r>
              <a:rPr lang="ru-RU" b="1" i="1" dirty="0" smtClean="0">
                <a:solidFill>
                  <a:schemeClr val="tx2">
                    <a:lumMod val="10000"/>
                  </a:schemeClr>
                </a:solidFill>
                <a:latin typeface="Constantia" pitchFamily="18" charset="0"/>
              </a:rPr>
              <a:t>. </a:t>
            </a: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  <a:latin typeface="Constantia" pitchFamily="18" charset="0"/>
              </a:rPr>
              <a:t>Выявить уровень сформированности творческих способностей на конец проекта;</a:t>
            </a:r>
            <a:br>
              <a:rPr lang="ru-RU" sz="2000" b="1" i="1" dirty="0" smtClean="0">
                <a:solidFill>
                  <a:schemeClr val="tx2">
                    <a:lumMod val="10000"/>
                  </a:schemeClr>
                </a:solidFill>
                <a:latin typeface="Constantia" pitchFamily="18" charset="0"/>
              </a:rPr>
            </a:b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  <a:latin typeface="Constantia" pitchFamily="18" charset="0"/>
              </a:rPr>
              <a:t>2. Открытые показы для воспитанников ДОУ, воспитателей и родителей с инсценировкой­ сказок, выступление на педсовете в рамках недели «Педагогического мастерства» по теме проекта;</a:t>
            </a:r>
            <a:br>
              <a:rPr lang="ru-RU" sz="2000" b="1" i="1" dirty="0" smtClean="0">
                <a:solidFill>
                  <a:schemeClr val="tx2">
                    <a:lumMod val="10000"/>
                  </a:schemeClr>
                </a:solidFill>
                <a:latin typeface="Constantia" pitchFamily="18" charset="0"/>
              </a:rPr>
            </a:b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  <a:latin typeface="Constantia" pitchFamily="18" charset="0"/>
              </a:rPr>
              <a:t>3. Подтверждение гипотезы проекта;</a:t>
            </a:r>
            <a:br>
              <a:rPr lang="ru-RU" sz="2000" b="1" i="1" dirty="0" smtClean="0">
                <a:solidFill>
                  <a:schemeClr val="tx2">
                    <a:lumMod val="10000"/>
                  </a:schemeClr>
                </a:solidFill>
                <a:latin typeface="Constantia" pitchFamily="18" charset="0"/>
              </a:rPr>
            </a:br>
            <a:r>
              <a:rPr lang="ru-RU" sz="2000" b="1" i="1" dirty="0" smtClean="0">
                <a:solidFill>
                  <a:schemeClr val="tx2">
                    <a:lumMod val="10000"/>
                  </a:schemeClr>
                </a:solidFill>
                <a:latin typeface="Constantia" pitchFamily="18" charset="0"/>
              </a:rPr>
              <a:t>4. Подведение итогов и оформление  проекта.  </a:t>
            </a:r>
            <a:endParaRPr lang="ru-RU" sz="2000" b="1" i="1" dirty="0">
              <a:solidFill>
                <a:schemeClr val="tx2">
                  <a:lumMod val="10000"/>
                </a:schemeClr>
              </a:solidFill>
              <a:latin typeface="Constantia" pitchFamily="18" charset="0"/>
            </a:endParaRPr>
          </a:p>
        </p:txBody>
      </p:sp>
      <p:pic>
        <p:nvPicPr>
          <p:cNvPr id="4" name="Рисунок 3" descr="art-detskaya-skazka-kolobo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3857628"/>
            <a:ext cx="3500462" cy="2571768"/>
          </a:xfrm>
          <a:prstGeom prst="flowChartConnector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38532553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0000">
              <a:schemeClr val="accent6"/>
            </a:gs>
            <a:gs pos="100000">
              <a:schemeClr val="bg2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813824"/>
              </p:ext>
            </p:extLst>
          </p:nvPr>
        </p:nvGraphicFramePr>
        <p:xfrm>
          <a:off x="467545" y="980729"/>
          <a:ext cx="8280920" cy="5256388"/>
        </p:xfrm>
        <a:graphic>
          <a:graphicData uri="http://schemas.openxmlformats.org/drawingml/2006/table">
            <a:tbl>
              <a:tblPr/>
              <a:tblGrid>
                <a:gridCol w="3778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31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70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5761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Показатели развития диалогической речи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посредством театрализованной деятельности.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детей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процентном отношении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04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начале работы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конце работы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начале работы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конце работы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57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1.Самостоятельно и точно передает диалоги действующих лиц.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22,2 %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83,3%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57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2.С помощью подсказки взрослого может передать слова текста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16,7%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57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3.Отказывается играть отрицательные роли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16,7%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8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4.Только зритель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11,1%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ru-RU" sz="1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6314" marR="66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110668" y="-86234"/>
            <a:ext cx="6922664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90900" algn="l"/>
              </a:tabLst>
            </a:pPr>
            <a:endParaRPr kumimoji="0" lang="ru-RU" b="0" i="0" u="none" strike="noStrike" cap="none" normalizeH="0" dirty="0" smtClean="0">
              <a:ln>
                <a:noFill/>
              </a:ln>
              <a:solidFill>
                <a:schemeClr val="tx2">
                  <a:lumMod val="1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90900" algn="l"/>
              </a:tabLst>
            </a:pP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onstant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Наблюдение и анализ действий детей показал следующее:</a:t>
            </a:r>
            <a:endParaRPr kumimoji="0" lang="ru-RU" sz="2000" b="1" i="0" u="none" strike="noStrike" cap="none" normalizeH="0" dirty="0" smtClean="0">
              <a:ln>
                <a:noFill/>
              </a:ln>
              <a:solidFill>
                <a:srgbClr val="002060"/>
              </a:solidFill>
              <a:effectLst/>
              <a:latin typeface="Constantia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909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0000">
              <a:srgbClr val="FFFF00"/>
            </a:gs>
            <a:gs pos="100000">
              <a:schemeClr val="bg2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2" name="Объект 1"/>
          <p:cNvGraphicFramePr/>
          <p:nvPr/>
        </p:nvGraphicFramePr>
        <p:xfrm>
          <a:off x="971600" y="692696"/>
          <a:ext cx="7488832" cy="5256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ed-top-gradient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5786" y="214290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Constantia" pitchFamily="18" charset="0"/>
              </a:rPr>
              <a:t>Выводы </a:t>
            </a:r>
            <a:endParaRPr lang="ru-RU" sz="3200" b="1" dirty="0">
              <a:solidFill>
                <a:srgbClr val="7030A0"/>
              </a:solidFill>
              <a:latin typeface="Constant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3306" y="22145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1214422"/>
            <a:ext cx="785818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Constantia" pitchFamily="18" charset="0"/>
              </a:rPr>
              <a:t>Дети в игры переносили знакомые диалоги из сказок.</a:t>
            </a:r>
          </a:p>
          <a:p>
            <a:r>
              <a:rPr lang="ru-RU" dirty="0" smtClean="0">
                <a:solidFill>
                  <a:srgbClr val="0070C0"/>
                </a:solidFill>
                <a:latin typeface="Constantia" pitchFamily="18" charset="0"/>
              </a:rPr>
              <a:t> В сюжетные игры вносили характерные образы персонажей разных произведений.</a:t>
            </a:r>
          </a:p>
          <a:p>
            <a:r>
              <a:rPr lang="ru-RU" dirty="0" smtClean="0">
                <a:solidFill>
                  <a:srgbClr val="0070C0"/>
                </a:solidFill>
                <a:latin typeface="Constantia" pitchFamily="18" charset="0"/>
              </a:rPr>
              <a:t> Отмечалась положительная реакция и эмоциональный отклик детей на сказки, и  с удовольствием слушали и проявляли интерес и желание обыгрывать сказки.</a:t>
            </a:r>
          </a:p>
          <a:p>
            <a:r>
              <a:rPr lang="ru-RU" dirty="0" smtClean="0">
                <a:solidFill>
                  <a:srgbClr val="0070C0"/>
                </a:solidFill>
                <a:latin typeface="Constantia" pitchFamily="18" charset="0"/>
              </a:rPr>
              <a:t> Возросла речевая активность детей, что положительно повлияло на качество общения как детей между собой, таки и их общение с взрослыми.          </a:t>
            </a:r>
          </a:p>
          <a:p>
            <a:r>
              <a:rPr lang="ru-RU" dirty="0" smtClean="0">
                <a:solidFill>
                  <a:srgbClr val="0070C0"/>
                </a:solidFill>
                <a:latin typeface="Constantia" pitchFamily="18" charset="0"/>
              </a:rPr>
              <a:t>Появились  в речевом общении детей средства выразительности из знакомых обыгранных литературных произведений. </a:t>
            </a:r>
          </a:p>
          <a:p>
            <a:r>
              <a:rPr lang="ru-RU" dirty="0" smtClean="0">
                <a:solidFill>
                  <a:srgbClr val="0070C0"/>
                </a:solidFill>
                <a:latin typeface="Constantia" pitchFamily="18" charset="0"/>
              </a:rPr>
              <a:t>Дети научились поддерживать беседу. </a:t>
            </a:r>
          </a:p>
          <a:p>
            <a:r>
              <a:rPr lang="ru-RU" dirty="0" smtClean="0">
                <a:solidFill>
                  <a:srgbClr val="0070C0"/>
                </a:solidFill>
                <a:latin typeface="Constantia" pitchFamily="18" charset="0"/>
              </a:rPr>
              <a:t>Совершенствовалась диалогическая   форма  речи.</a:t>
            </a:r>
          </a:p>
          <a:p>
            <a:pPr lvl="0"/>
            <a:r>
              <a:rPr lang="ru-RU" dirty="0" smtClean="0">
                <a:solidFill>
                  <a:srgbClr val="0070C0"/>
                </a:solidFill>
                <a:latin typeface="Constantia" pitchFamily="18" charset="0"/>
              </a:rPr>
              <a:t>Интонационная  выразительность  речи стала более развитой.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Сформировались  коммуникативные  способности и навыки  импровизации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solidFill>
                <a:srgbClr val="0070C0"/>
              </a:solidFill>
              <a:latin typeface="Constantia" pitchFamily="18" charset="0"/>
            </a:endParaRPr>
          </a:p>
          <a:p>
            <a:endParaRPr lang="ru-RU" dirty="0" smtClean="0">
              <a:solidFill>
                <a:srgbClr val="0070C0"/>
              </a:solidFill>
              <a:latin typeface="Constantia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(11)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428728" y="2357430"/>
            <a:ext cx="6075112" cy="27146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7200" b="1" dirty="0">
                <a:solidFill>
                  <a:srgbClr val="FFFF00"/>
                </a:solidFill>
                <a:latin typeface="Constantia" pitchFamily="18" charset="0"/>
                <a:cs typeface="Times New Roman" pitchFamily="18" charset="0"/>
              </a:rPr>
              <a:t>Спасибо за </a:t>
            </a:r>
            <a:r>
              <a:rPr lang="ru-RU" sz="7200" b="1" dirty="0" smtClean="0">
                <a:solidFill>
                  <a:srgbClr val="FFFF00"/>
                </a:solidFill>
                <a:latin typeface="Constantia" pitchFamily="18" charset="0"/>
                <a:cs typeface="Times New Roman" pitchFamily="18" charset="0"/>
              </a:rPr>
              <a:t>внимание!</a:t>
            </a:r>
            <a:endParaRPr lang="ru-RU" sz="7200" b="1" dirty="0">
              <a:solidFill>
                <a:srgbClr val="FFFF00"/>
              </a:solidFill>
              <a:latin typeface="Constant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63804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1013</TotalTime>
  <Words>480</Words>
  <Application>Microsoft Office PowerPoint</Application>
  <PresentationFormat>Экран (4:3)</PresentationFormat>
  <Paragraphs>100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Arial Black</vt:lpstr>
      <vt:lpstr>Calibri</vt:lpstr>
      <vt:lpstr>Candara</vt:lpstr>
      <vt:lpstr>Constantia</vt:lpstr>
      <vt:lpstr>Times New Roman</vt:lpstr>
      <vt:lpstr>Wingdings</vt:lpstr>
      <vt:lpstr>Tradeshow</vt:lpstr>
      <vt:lpstr>Презентация PowerPoint</vt:lpstr>
      <vt:lpstr>Презентация PowerPoint</vt:lpstr>
      <vt:lpstr>Презентация PowerPoint</vt:lpstr>
      <vt:lpstr>Актуальность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Практический этап проводился на базе МБДОУ «Детский сад №12» г. Канаш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103</cp:revision>
  <dcterms:created xsi:type="dcterms:W3CDTF">2015-12-13T17:52:01Z</dcterms:created>
  <dcterms:modified xsi:type="dcterms:W3CDTF">2018-02-05T15:47:13Z</dcterms:modified>
</cp:coreProperties>
</file>